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61"/>
  </p:notesMasterIdLst>
  <p:sldIdLst>
    <p:sldId id="811" r:id="rId6"/>
    <p:sldId id="817" r:id="rId7"/>
    <p:sldId id="1076" r:id="rId8"/>
    <p:sldId id="1047" r:id="rId9"/>
    <p:sldId id="820" r:id="rId10"/>
    <p:sldId id="1052" r:id="rId11"/>
    <p:sldId id="1053" r:id="rId12"/>
    <p:sldId id="1056" r:id="rId13"/>
    <p:sldId id="1055" r:id="rId14"/>
    <p:sldId id="999" r:id="rId15"/>
    <p:sldId id="1046" r:id="rId16"/>
    <p:sldId id="1153" r:id="rId17"/>
    <p:sldId id="1057" r:id="rId18"/>
    <p:sldId id="1154" r:id="rId19"/>
    <p:sldId id="1155" r:id="rId20"/>
    <p:sldId id="1156" r:id="rId21"/>
    <p:sldId id="1157" r:id="rId22"/>
    <p:sldId id="1152" r:id="rId23"/>
    <p:sldId id="1091" r:id="rId24"/>
    <p:sldId id="1058" r:id="rId25"/>
    <p:sldId id="1073" r:id="rId26"/>
    <p:sldId id="1090" r:id="rId27"/>
    <p:sldId id="1048" r:id="rId28"/>
    <p:sldId id="1074" r:id="rId29"/>
    <p:sldId id="1127" r:id="rId30"/>
    <p:sldId id="1128" r:id="rId31"/>
    <p:sldId id="1129" r:id="rId32"/>
    <p:sldId id="1130" r:id="rId33"/>
    <p:sldId id="1131" r:id="rId34"/>
    <p:sldId id="1132" r:id="rId35"/>
    <p:sldId id="1133" r:id="rId36"/>
    <p:sldId id="1134" r:id="rId37"/>
    <p:sldId id="1135" r:id="rId38"/>
    <p:sldId id="1136" r:id="rId39"/>
    <p:sldId id="1162" r:id="rId40"/>
    <p:sldId id="1163" r:id="rId41"/>
    <p:sldId id="1068" r:id="rId42"/>
    <p:sldId id="1070" r:id="rId43"/>
    <p:sldId id="1137" r:id="rId44"/>
    <p:sldId id="1138" r:id="rId45"/>
    <p:sldId id="1139" r:id="rId46"/>
    <p:sldId id="1140" r:id="rId47"/>
    <p:sldId id="1141" r:id="rId48"/>
    <p:sldId id="1198" r:id="rId49"/>
    <p:sldId id="1049" r:id="rId50"/>
    <p:sldId id="1142" r:id="rId51"/>
    <p:sldId id="1143" r:id="rId52"/>
    <p:sldId id="1144" r:id="rId53"/>
    <p:sldId id="1145" r:id="rId54"/>
    <p:sldId id="1146" r:id="rId55"/>
    <p:sldId id="1147" r:id="rId56"/>
    <p:sldId id="1148" r:id="rId57"/>
    <p:sldId id="1158" r:id="rId58"/>
    <p:sldId id="1160" r:id="rId59"/>
    <p:sldId id="1161" r:id="rId6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5F5F5F"/>
    <a:srgbClr val="808080"/>
    <a:srgbClr val="CC3300"/>
    <a:srgbClr val="FF9900"/>
    <a:srgbClr val="FF0000"/>
    <a:srgbClr val="3366FF"/>
    <a:srgbClr val="99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notesMaster" Target="notesMasters/notesMaster1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2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2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7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6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636" name="Rectangle 4"/>
          <p:cNvSpPr>
            <a:spLocks noRo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Click to edit Master text styles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Second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Third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Fourth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Fifth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zh-CN" altLang="zh-CN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02" name="图片 2" descr="ppt背景1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70000" y="254000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9pPr>
    </p:titleStyle>
    <p:bodyStyle>
      <a:lvl1pPr indent="6223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1184275" indent="-28575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59258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1"/>
        </a:buClr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200025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408555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9pPr>
    </p:titleStyle>
    <p:bodyStyle>
      <a:lvl1pPr indent="6223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1184275" indent="-28575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59258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1"/>
        </a:buClr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200025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408555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anose="02010600030101010101" pitchFamily="2" charset="-122"/>
        </a:defRPr>
      </a:lvl9pPr>
    </p:titleStyle>
    <p:bodyStyle>
      <a:lvl1pPr indent="6223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1184275" indent="-28575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59258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1"/>
        </a:buClr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200025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408555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advClick="0" advTm="5000"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微软雅黑" panose="020B0503020204020204" pitchFamily="34" charset="-12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emf"/><Relationship Id="rId1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emf"/><Relationship Id="rId1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emf"/><Relationship Id="rId1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emf"/><Relationship Id="rId1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emf"/><Relationship Id="rId1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3.emf"/><Relationship Id="rId3" Type="http://schemas.openxmlformats.org/officeDocument/2006/relationships/oleObject" Target="../embeddings/oleObject19.bin"/><Relationship Id="rId2" Type="http://schemas.openxmlformats.org/officeDocument/2006/relationships/image" Target="D:/&#37011;&#20445;&#27815;/&#35838;&#20214;/&#21516;&#27493;&#35838;&#20214;/&#21517;&#24072;&#20154;&#25945;&#24517;&#20462;1&#21382;&#21490;/&#26216;&#35835;&#21320;&#35829;.TIF" TargetMode="Externa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emf"/><Relationship Id="rId1" Type="http://schemas.openxmlformats.org/officeDocument/2006/relationships/oleObject" Target="../embeddings/oleObject20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emf"/><Relationship Id="rId1" Type="http://schemas.openxmlformats.org/officeDocument/2006/relationships/oleObject" Target="../embeddings/oleObject21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7.e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26.emf"/><Relationship Id="rId1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24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0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29.emf"/><Relationship Id="rId1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1.emf"/><Relationship Id="rId1" Type="http://schemas.openxmlformats.org/officeDocument/2006/relationships/oleObject" Target="../embeddings/oleObject27.bin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2.e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29.emf"/><Relationship Id="rId1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emf"/><Relationship Id="rId1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emf"/><Relationship Id="rId1" Type="http://schemas.openxmlformats.org/officeDocument/2006/relationships/oleObject" Target="../embeddings/oleObject31.bin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6.e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35.emf"/><Relationship Id="rId1" Type="http://schemas.openxmlformats.org/officeDocument/2006/relationships/oleObject" Target="../embeddings/oleObject32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7.emf"/><Relationship Id="rId1" Type="http://schemas.openxmlformats.org/officeDocument/2006/relationships/oleObject" Target="../embeddings/oleObject34.bin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1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8.e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29.emf"/><Relationship Id="rId1" Type="http://schemas.openxmlformats.org/officeDocument/2006/relationships/oleObject" Target="../embeddings/oleObject35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37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0.emf"/><Relationship Id="rId1" Type="http://schemas.openxmlformats.org/officeDocument/2006/relationships/oleObject" Target="../embeddings/oleObject38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2.png"/><Relationship Id="rId2" Type="http://schemas.openxmlformats.org/officeDocument/2006/relationships/image" Target="D:/&#37011;&#20445;&#27815;/&#35838;&#20214;/&#21516;&#27493;&#35838;&#20214;/&#21517;&#24072;&#20154;&#25945;&#24517;&#20462;1&#21382;&#21490;/&#35838;&#22530;&#23567;&#32467;.TIF" TargetMode="Externa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4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4.emf"/><Relationship Id="rId3" Type="http://schemas.openxmlformats.org/officeDocument/2006/relationships/oleObject" Target="../embeddings/oleObject39.bin"/><Relationship Id="rId2" Type="http://schemas.openxmlformats.org/officeDocument/2006/relationships/image" Target="D:/&#37011;&#20445;&#27815;/&#35838;&#20214;/&#21516;&#27493;&#35838;&#20214;/&#21517;&#24072;&#20154;&#25945;&#24517;&#20462;1&#21382;&#21490;/&#25945;&#26448;&#35299;&#24785;.TIF" TargetMode="External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7.e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6.emf"/><Relationship Id="rId1" Type="http://schemas.openxmlformats.org/officeDocument/2006/relationships/oleObject" Target="../embeddings/oleObject4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8.emf"/><Relationship Id="rId1" Type="http://schemas.openxmlformats.org/officeDocument/2006/relationships/oleObject" Target="../embeddings/oleObject43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9.emf"/><Relationship Id="rId1" Type="http://schemas.openxmlformats.org/officeDocument/2006/relationships/oleObject" Target="../embeddings/oleObject44.bin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1.e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50.emf"/><Relationship Id="rId1" Type="http://schemas.openxmlformats.org/officeDocument/2006/relationships/oleObject" Target="../embeddings/oleObject45.bin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2.emf"/><Relationship Id="rId1" Type="http://schemas.openxmlformats.org/officeDocument/2006/relationships/oleObject" Target="../embeddings/oleObject47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3.emf"/><Relationship Id="rId1" Type="http://schemas.openxmlformats.org/officeDocument/2006/relationships/oleObject" Target="../embeddings/oleObject48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1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5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54.emf"/><Relationship Id="rId1" Type="http://schemas.openxmlformats.org/officeDocument/2006/relationships/oleObject" Target="../embeddings/oleObject49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emf"/><Relationship Id="rId1" Type="http://schemas.openxmlformats.org/officeDocument/2006/relationships/oleObject" Target="../embeddings/oleObject51.bin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5.e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57.emf"/><Relationship Id="rId1" Type="http://schemas.openxmlformats.org/officeDocument/2006/relationships/oleObject" Target="../embeddings/oleObject52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emf"/><Relationship Id="rId1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emf"/><Relationship Id="rId1" Type="http://schemas.openxmlformats.org/officeDocument/2006/relationships/oleObject" Target="../embeddings/oleObject54.bin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0.e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59.emf"/><Relationship Id="rId1" Type="http://schemas.openxmlformats.org/officeDocument/2006/relationships/oleObject" Target="../embeddings/oleObject55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1.emf"/><Relationship Id="rId1" Type="http://schemas.openxmlformats.org/officeDocument/2006/relationships/oleObject" Target="../embeddings/oleObject57.bin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5.e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62.emf"/><Relationship Id="rId1" Type="http://schemas.openxmlformats.org/officeDocument/2006/relationships/oleObject" Target="../embeddings/oleObject58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3.emf"/><Relationship Id="rId1" Type="http://schemas.openxmlformats.org/officeDocument/2006/relationships/oleObject" Target="../embeddings/oleObject60.bin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5.e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64.emf"/><Relationship Id="rId1" Type="http://schemas.openxmlformats.org/officeDocument/2006/relationships/oleObject" Target="../embeddings/oleObject61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3490" name="Picture 2" descr="YL2历史第一单元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36613"/>
            <a:ext cx="9144000" cy="3349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50825" y="1057275"/>
          <a:ext cx="86423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8645525" imgH="4750435" progId="Word.Document.8">
                  <p:embed/>
                </p:oleObj>
              </mc:Choice>
              <mc:Fallback>
                <p:oleObj name="" r:id="rId1" imgW="8645525" imgH="4750435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057275"/>
                        <a:ext cx="8642350" cy="474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3"/>
          <p:cNvSpPr/>
          <p:nvPr/>
        </p:nvSpPr>
        <p:spPr>
          <a:xfrm>
            <a:off x="2700338" y="1557338"/>
            <a:ext cx="11795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南北朝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0" name="Rectangle 4"/>
          <p:cNvSpPr/>
          <p:nvPr/>
        </p:nvSpPr>
        <p:spPr>
          <a:xfrm>
            <a:off x="7875588" y="1531938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白瓷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1" name="Rectangle 5"/>
          <p:cNvSpPr/>
          <p:nvPr/>
        </p:nvSpPr>
        <p:spPr>
          <a:xfrm>
            <a:off x="5795963" y="213360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唐代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2" name="Rectangle 6"/>
          <p:cNvSpPr/>
          <p:nvPr/>
        </p:nvSpPr>
        <p:spPr>
          <a:xfrm>
            <a:off x="2168525" y="3284538"/>
            <a:ext cx="11795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景德镇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3" name="Rectangle 7"/>
          <p:cNvSpPr/>
          <p:nvPr/>
        </p:nvSpPr>
        <p:spPr>
          <a:xfrm>
            <a:off x="3563938" y="3933825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彩瓷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44" name="Rectangle 8"/>
          <p:cNvSpPr/>
          <p:nvPr/>
        </p:nvSpPr>
        <p:spPr>
          <a:xfrm>
            <a:off x="7019925" y="450850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瓷器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14340" grpId="0"/>
      <p:bldP spid="14341" grpId="0"/>
      <p:bldP spid="14342" grpId="0"/>
      <p:bldP spid="14343" grpId="0"/>
      <p:bldP spid="143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0825" y="2540000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540000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Rectangle 3"/>
          <p:cNvSpPr/>
          <p:nvPr/>
        </p:nvSpPr>
        <p:spPr>
          <a:xfrm>
            <a:off x="7092950" y="2684463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自己消费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388" name="Rectangle 4"/>
          <p:cNvSpPr/>
          <p:nvPr/>
        </p:nvSpPr>
        <p:spPr>
          <a:xfrm>
            <a:off x="5724525" y="3908425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小农经济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44475" y="1170147"/>
          <a:ext cx="8655050" cy="475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658225" imgH="4762500" progId="Word.Document.8">
                  <p:embed/>
                </p:oleObj>
              </mc:Choice>
              <mc:Fallback>
                <p:oleObj name="" r:id="rId1" imgW="8658225" imgH="476250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4475" y="1170147"/>
                        <a:ext cx="8655050" cy="4756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Rectangle 3"/>
          <p:cNvSpPr/>
          <p:nvPr/>
        </p:nvSpPr>
        <p:spPr>
          <a:xfrm>
            <a:off x="1148398" y="2186305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西周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412" name="Rectangle 4"/>
          <p:cNvSpPr/>
          <p:nvPr/>
        </p:nvSpPr>
        <p:spPr>
          <a:xfrm>
            <a:off x="6343968" y="2762568"/>
            <a:ext cx="11795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雇募制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413" name="Rectangle 5"/>
          <p:cNvSpPr/>
          <p:nvPr/>
        </p:nvSpPr>
        <p:spPr>
          <a:xfrm>
            <a:off x="1403350" y="4124008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明代前期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2" grpId="0"/>
      <p:bldP spid="174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Rectangle 3"/>
          <p:cNvSpPr/>
          <p:nvPr/>
        </p:nvSpPr>
        <p:spPr>
          <a:xfrm>
            <a:off x="5219700" y="2179638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世袭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36" name="Rectangle 4"/>
          <p:cNvSpPr/>
          <p:nvPr/>
        </p:nvSpPr>
        <p:spPr>
          <a:xfrm>
            <a:off x="1843088" y="3357563"/>
            <a:ext cx="17922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官营手工业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250825" y="19462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8645525" imgH="2971800" progId="Word.Document.8">
                  <p:embed/>
                </p:oleObj>
              </mc:Choice>
              <mc:Fallback>
                <p:oleObj name="" r:id="rId1" imgW="8645525" imgH="2971800" progId="Word.Document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462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Rectangle 3"/>
          <p:cNvSpPr/>
          <p:nvPr/>
        </p:nvSpPr>
        <p:spPr>
          <a:xfrm>
            <a:off x="1258888" y="3043238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春秋战国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460" name="Rectangle 4"/>
          <p:cNvSpPr/>
          <p:nvPr/>
        </p:nvSpPr>
        <p:spPr>
          <a:xfrm>
            <a:off x="1258888" y="3619500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明代中叶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244475" y="1352550"/>
          <a:ext cx="865505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8658225" imgH="4162425" progId="Word.Document.8">
                  <p:embed/>
                </p:oleObj>
              </mc:Choice>
              <mc:Fallback>
                <p:oleObj name="" r:id="rId1" imgW="8658225" imgH="4162425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4475" y="1352550"/>
                        <a:ext cx="8655050" cy="415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Rectangle 3"/>
          <p:cNvSpPr/>
          <p:nvPr/>
        </p:nvSpPr>
        <p:spPr>
          <a:xfrm>
            <a:off x="6343968" y="3006090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雇佣劳动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250825" y="19462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8645525" imgH="2967355" progId="Word.Document.8">
                  <p:embed/>
                </p:oleObj>
              </mc:Choice>
              <mc:Fallback>
                <p:oleObj name="" r:id="rId1" imgW="8645525" imgH="2967355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462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-1836737" y="1700213"/>
          <a:ext cx="1728787" cy="171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441700" imgH="3416300" progId="Photoshop.Image.8">
                  <p:embed/>
                </p:oleObj>
              </mc:Choice>
              <mc:Fallback>
                <p:oleObj name="" r:id="rId1" imgW="3441700" imgH="3416300" progId="Photoshop.Imag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1836737" y="1700213"/>
                        <a:ext cx="1728787" cy="1716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8"/>
          <p:cNvSpPr txBox="1"/>
          <p:nvPr/>
        </p:nvSpPr>
        <p:spPr>
          <a:xfrm>
            <a:off x="1173163" y="2781300"/>
            <a:ext cx="7720012" cy="625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35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5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r>
              <a:rPr lang="zh-CN" altLang="en-US" sz="35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课　农耕时代的手工业</a:t>
            </a:r>
            <a:endParaRPr lang="zh-CN" altLang="en-US" sz="35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250825" y="19462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8645525" imgH="2967355" progId="Word.Document.8">
                  <p:embed/>
                </p:oleObj>
              </mc:Choice>
              <mc:Fallback>
                <p:oleObj name="" r:id="rId1" imgW="8645525" imgH="2967355" progId="Word.Document.8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462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9459" name="Picture 2" descr="D:\邓保沧\课件\同步课件\名师人教必修1历史\晨读午诵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2987675" y="1412875"/>
            <a:ext cx="3457575" cy="5238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9458" name="Object 3"/>
          <p:cNvGraphicFramePr>
            <a:graphicFrameLocks noChangeAspect="1"/>
          </p:cNvGraphicFramePr>
          <p:nvPr/>
        </p:nvGraphicFramePr>
        <p:xfrm>
          <a:off x="250825" y="2254250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3" imgW="8645525" imgH="2967355" progId="Word.Document.8">
                  <p:embed/>
                </p:oleObj>
              </mc:Choice>
              <mc:Fallback>
                <p:oleObj name="" r:id="rId3" imgW="8645525" imgH="2967355" progId="Word.Document.8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2254250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7650" name="AutoShape 2"/>
          <p:cNvSpPr/>
          <p:nvPr/>
        </p:nvSpPr>
        <p:spPr>
          <a:xfrm>
            <a:off x="1211263" y="2349500"/>
            <a:ext cx="6697662" cy="19431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99CC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7651" name="Rectangle 3"/>
          <p:cNvSpPr/>
          <p:nvPr/>
        </p:nvSpPr>
        <p:spPr>
          <a:xfrm>
            <a:off x="5545138" y="3644900"/>
            <a:ext cx="3598862" cy="3667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探究　突破　升华</a:t>
            </a:r>
            <a:endParaRPr lang="zh-CN" altLang="en-US" sz="1800" b="1" i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7652" name="Rectangle 4"/>
          <p:cNvSpPr/>
          <p:nvPr/>
        </p:nvSpPr>
        <p:spPr>
          <a:xfrm>
            <a:off x="3175000" y="2779713"/>
            <a:ext cx="4565650" cy="5492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ctr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课上互动　重难探究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27653" name="Picture 5" descr="4273899_150010822000_2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238" y="2433638"/>
            <a:ext cx="2233612" cy="1671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50825" y="19462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8645525" imgH="2967355" progId="Word.Document.8">
                  <p:embed/>
                </p:oleObj>
              </mc:Choice>
              <mc:Fallback>
                <p:oleObj name="" r:id="rId1" imgW="8645525" imgH="2967355" progId="Word.Document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462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50825" y="2154238"/>
          <a:ext cx="86423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8645525" imgH="1188720" progId="Word.Document.8">
                  <p:embed/>
                </p:oleObj>
              </mc:Choice>
              <mc:Fallback>
                <p:oleObj name="" r:id="rId1" imgW="8645525" imgH="1188720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154238"/>
                        <a:ext cx="8642350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250825" y="3322638"/>
          <a:ext cx="86423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8645525" imgH="1188720" progId="Word.Document.8">
                  <p:embed/>
                </p:oleObj>
              </mc:Choice>
              <mc:Fallback>
                <p:oleObj name="" r:id="rId3" imgW="8645525" imgH="1188720" progId="Word.Document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3322638"/>
                        <a:ext cx="8642350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50825" y="1916113"/>
          <a:ext cx="86423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8645525" imgH="598805" progId="Word.Document.8">
                  <p:embed/>
                </p:oleObj>
              </mc:Choice>
              <mc:Fallback>
                <p:oleObj name="" r:id="rId1" imgW="8645525" imgH="598805" progId="Word.Document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16113"/>
                        <a:ext cx="8642350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250825" y="2492375"/>
          <a:ext cx="864235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3" imgW="8645525" imgH="2377440" progId="Word.Document.8">
                  <p:embed/>
                </p:oleObj>
              </mc:Choice>
              <mc:Fallback>
                <p:oleObj name="" r:id="rId3" imgW="8645525" imgH="2377440" progId="Word.Document.8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2492375"/>
                        <a:ext cx="8642350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250825" y="2227263"/>
          <a:ext cx="86423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8645525" imgH="598805" progId="Word.Document.8">
                  <p:embed/>
                </p:oleObj>
              </mc:Choice>
              <mc:Fallback>
                <p:oleObj name="" r:id="rId1" imgW="8645525" imgH="598805" progId="Word.Document.8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227263"/>
                        <a:ext cx="8642350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250825" y="2874963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3" imgW="8645525" imgH="1783080" progId="Word.Document.8">
                  <p:embed/>
                </p:oleObj>
              </mc:Choice>
              <mc:Fallback>
                <p:oleObj name="" r:id="rId3" imgW="8645525" imgH="1783080" progId="Word.Document.8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2874963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79388" y="1293813"/>
          <a:ext cx="87852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8792210" imgH="4370705" progId="Word.Document.8">
                  <p:embed/>
                </p:oleObj>
              </mc:Choice>
              <mc:Fallback>
                <p:oleObj name="" r:id="rId1" imgW="8792210" imgH="437070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8" y="1293813"/>
                        <a:ext cx="8785225" cy="436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50825" y="765175"/>
          <a:ext cx="864235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8645525" imgH="1188720" progId="Word.Document.8">
                  <p:embed/>
                </p:oleObj>
              </mc:Choice>
              <mc:Fallback>
                <p:oleObj name="" r:id="rId1" imgW="8645525" imgH="1188720" progId="Word.Document.8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765175"/>
                        <a:ext cx="8642350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Group 3"/>
          <p:cNvGraphicFramePr>
            <a:graphicFrameLocks noGrp="1"/>
          </p:cNvGraphicFramePr>
          <p:nvPr/>
        </p:nvGraphicFramePr>
        <p:xfrm>
          <a:off x="323850" y="1784350"/>
          <a:ext cx="8424863" cy="4389438"/>
        </p:xfrm>
        <a:graphic>
          <a:graphicData uri="http://schemas.openxmlformats.org/drawingml/2006/table">
            <a:tbl>
              <a:tblPr/>
              <a:tblGrid>
                <a:gridCol w="1103313"/>
                <a:gridCol w="1631950"/>
                <a:gridCol w="1800225"/>
                <a:gridCol w="1409700"/>
                <a:gridCol w="2479675"/>
              </a:tblGrid>
              <a:tr h="822325"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经营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形态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管理方式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产品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流通方式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地位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官营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手工业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政府直接经营、集中，大作坊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军用品和官府贵族生活用品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不在市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场流通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至明代前期占据主导地位，代表我国古代手工业最高水平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私营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手工业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民间私人自主经营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民间消费的产品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在市场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流通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明中叶后占据主导地位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家庭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手工业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农户的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副业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供自己消费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和交纳赋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税的产品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剩余部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分出售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just">
                        <a:lnSpc>
                          <a:spcPct val="145000"/>
                        </a:lnSpc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algn="just" fontAlgn="base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sz="2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一直存在于社会经济生活中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250825" y="1133475"/>
          <a:ext cx="86423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8645525" imgH="4750435" progId="Word.Document.8">
                  <p:embed/>
                </p:oleObj>
              </mc:Choice>
              <mc:Fallback>
                <p:oleObj name="" r:id="rId1" imgW="8645525" imgH="4750435" progId="Word.Document.8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133475"/>
                        <a:ext cx="8642350" cy="474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250825" y="1773238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773238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250825" y="3525838"/>
          <a:ext cx="86423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8645525" imgH="1188720" progId="Word.Document.8">
                  <p:embed/>
                </p:oleObj>
              </mc:Choice>
              <mc:Fallback>
                <p:oleObj name="" r:id="rId3" imgW="8645525" imgH="1188720" progId="Word.Document.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3525838"/>
                        <a:ext cx="8642350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250825" y="1270000"/>
          <a:ext cx="8642350" cy="431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8645525" imgH="4324985" progId="Word.Document.8">
                  <p:embed/>
                </p:oleObj>
              </mc:Choice>
              <mc:Fallback>
                <p:oleObj name="" r:id="rId1" imgW="8645525" imgH="4324985" progId="Word.Document.8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270000"/>
                        <a:ext cx="8642350" cy="431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250825" y="1628775"/>
          <a:ext cx="86423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8645525" imgH="598805" progId="Word.Document.8">
                  <p:embed/>
                </p:oleObj>
              </mc:Choice>
              <mc:Fallback>
                <p:oleObj name="" r:id="rId1" imgW="8645525" imgH="598805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28775"/>
                        <a:ext cx="8642350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250825" y="2205038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8645525" imgH="2967355" progId="Word.Document.8">
                  <p:embed/>
                </p:oleObj>
              </mc:Choice>
              <mc:Fallback>
                <p:oleObj name="" r:id="rId3" imgW="8645525" imgH="2967355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2205038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50825" y="836613"/>
          <a:ext cx="864235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8645525" imgH="5340350" progId="Word.Document.8">
                  <p:embed/>
                </p:oleObj>
              </mc:Choice>
              <mc:Fallback>
                <p:oleObj name="" r:id="rId1" imgW="8645525" imgH="5340350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836613"/>
                        <a:ext cx="8642350" cy="5337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6562" name="Picture 2" descr="D:\邓保沧\课件\同步课件\名师人教必修1历史\课堂小结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2843213" y="1484313"/>
            <a:ext cx="3457575" cy="523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3" name="Picture 3" descr="LY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420938"/>
            <a:ext cx="6811963" cy="2684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4820" name="Picture 2" descr="D:\邓保沧\课件\同步课件\名师人教必修1历史\教材解惑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2986088" y="1033463"/>
            <a:ext cx="3457575" cy="5238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4818" name="Object 3"/>
          <p:cNvGraphicFramePr>
            <a:graphicFrameLocks noChangeAspect="1"/>
          </p:cNvGraphicFramePr>
          <p:nvPr/>
        </p:nvGraphicFramePr>
        <p:xfrm>
          <a:off x="250825" y="1844675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3" imgW="8645525" imgH="1783080" progId="Word.Document.8">
                  <p:embed/>
                </p:oleObj>
              </mc:Choice>
              <mc:Fallback>
                <p:oleObj name="" r:id="rId3" imgW="8645525" imgH="1783080" progId="Word.Document.8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1844675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250825" y="3644900"/>
          <a:ext cx="864235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5" imgW="8645525" imgH="2377440" progId="Word.Document.8">
                  <p:embed/>
                </p:oleObj>
              </mc:Choice>
              <mc:Fallback>
                <p:oleObj name="" r:id="rId5" imgW="8645525" imgH="2377440" progId="Word.Document.8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" y="3644900"/>
                        <a:ext cx="8642350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250825" y="1196975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196975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250825" y="2913063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3" imgW="8645525" imgH="2967355" progId="Word.Document.8">
                  <p:embed/>
                </p:oleObj>
              </mc:Choice>
              <mc:Fallback>
                <p:oleObj name="" r:id="rId3" imgW="8645525" imgH="2967355" progId="Word.Document.8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2913063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8194" name="AutoShape 2"/>
          <p:cNvSpPr/>
          <p:nvPr/>
        </p:nvSpPr>
        <p:spPr>
          <a:xfrm>
            <a:off x="1211263" y="2349500"/>
            <a:ext cx="6697662" cy="19431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99CC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195" name="Rectangle 3"/>
          <p:cNvSpPr/>
          <p:nvPr/>
        </p:nvSpPr>
        <p:spPr>
          <a:xfrm>
            <a:off x="5511800" y="3644900"/>
            <a:ext cx="3632200" cy="3667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梳理　点拨　巧记</a:t>
            </a:r>
            <a:endParaRPr lang="zh-CN" altLang="en-US" sz="1800" b="1" i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8196" name="Rectangle 4"/>
          <p:cNvSpPr/>
          <p:nvPr/>
        </p:nvSpPr>
        <p:spPr>
          <a:xfrm>
            <a:off x="3175000" y="2779713"/>
            <a:ext cx="4565650" cy="5492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ctr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课前自主　基础梳理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8197" name="Picture 5" descr="4273899_150010822000_2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238" y="2433638"/>
            <a:ext cx="2233612" cy="1671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250825" y="1400175"/>
          <a:ext cx="864235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8645525" imgH="1188720" progId="Word.Document.8">
                  <p:embed/>
                </p:oleObj>
              </mc:Choice>
              <mc:Fallback>
                <p:oleObj name="" r:id="rId1" imgW="8645525" imgH="1188720" progId="Word.Document.8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400175"/>
                        <a:ext cx="8642350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250825" y="2624138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3" imgW="8645525" imgH="2967355" progId="Word.Document.8">
                  <p:embed/>
                </p:oleObj>
              </mc:Choice>
              <mc:Fallback>
                <p:oleObj name="" r:id="rId3" imgW="8645525" imgH="2967355" progId="Word.Document.8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2624138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250825" y="1671638"/>
          <a:ext cx="8642350" cy="355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71638"/>
                        <a:ext cx="8642350" cy="3557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89610" y="452755"/>
            <a:ext cx="73107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我国古代手工业长期处于世界领先地位的原因是什么？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8355" y="1671320"/>
            <a:ext cx="7741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中国当时制度先进，提供了政治条件；中国农业居世界领先地位，提供了物质基础；商品经济的发展促进了手工业的发展；古代先辈的勤劳智慧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9154" name="AutoShape 2"/>
          <p:cNvSpPr/>
          <p:nvPr/>
        </p:nvSpPr>
        <p:spPr>
          <a:xfrm>
            <a:off x="1211263" y="2349500"/>
            <a:ext cx="6697662" cy="19431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99CC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9155" name="Rectangle 3"/>
          <p:cNvSpPr/>
          <p:nvPr/>
        </p:nvSpPr>
        <p:spPr>
          <a:xfrm>
            <a:off x="5581650" y="3644900"/>
            <a:ext cx="3562350" cy="3667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对点　反馈　巩固  </a:t>
            </a:r>
            <a:endParaRPr lang="zh-CN" altLang="en-US" sz="1800" b="1" i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9156" name="Rectangle 4"/>
          <p:cNvSpPr/>
          <p:nvPr/>
        </p:nvSpPr>
        <p:spPr>
          <a:xfrm>
            <a:off x="3175000" y="2779713"/>
            <a:ext cx="4565650" cy="5492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ctr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对点检测　当堂反馈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49157" name="Picture 5" descr="4273899_150010822000_2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238" y="2433638"/>
            <a:ext cx="2233612" cy="1671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250825" y="1057275"/>
          <a:ext cx="86423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8645525" imgH="4750435" progId="Word.Document.8">
                  <p:embed/>
                </p:oleObj>
              </mc:Choice>
              <mc:Fallback>
                <p:oleObj name="" r:id="rId1" imgW="8645525" imgH="4750435" progId="Word.Document.8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057275"/>
                        <a:ext cx="8642350" cy="474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50825" y="2205038"/>
          <a:ext cx="864235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" imgW="8645525" imgH="2377440" progId="Word.Document.8">
                  <p:embed/>
                </p:oleObj>
              </mc:Choice>
              <mc:Fallback>
                <p:oleObj name="" r:id="rId1" imgW="8645525" imgH="2377440" progId="Word.Document.8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205038"/>
                        <a:ext cx="8642350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250825" y="4543425"/>
          <a:ext cx="86423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3" imgW="8645525" imgH="598805" progId="Word.Document.8">
                  <p:embed/>
                </p:oleObj>
              </mc:Choice>
              <mc:Fallback>
                <p:oleObj name="" r:id="rId3" imgW="8645525" imgH="598805" progId="Word.Document.8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4543425"/>
                        <a:ext cx="8642350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50825" y="760413"/>
          <a:ext cx="864235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8645525" imgH="5340350" progId="Word.Document.8">
                  <p:embed/>
                </p:oleObj>
              </mc:Choice>
              <mc:Fallback>
                <p:oleObj name="" r:id="rId1" imgW="8645525" imgH="5340350" progId="Word.Document.8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760413"/>
                        <a:ext cx="8642350" cy="5337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250825" y="19462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1" imgW="8645525" imgH="2967355" progId="Word.Document.8">
                  <p:embed/>
                </p:oleObj>
              </mc:Choice>
              <mc:Fallback>
                <p:oleObj name="" r:id="rId1" imgW="8645525" imgH="2967355" progId="Word.Document.8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462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250825" y="4941888"/>
          <a:ext cx="86423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3" imgW="8645525" imgH="598805" progId="Word.Document.8">
                  <p:embed/>
                </p:oleObj>
              </mc:Choice>
              <mc:Fallback>
                <p:oleObj name="" r:id="rId3" imgW="8645525" imgH="598805" progId="Word.Document.8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4941888"/>
                        <a:ext cx="8642350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49238" y="1649413"/>
          <a:ext cx="8556625" cy="351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9238" y="1649413"/>
                        <a:ext cx="8556625" cy="3519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3"/>
          <p:cNvSpPr/>
          <p:nvPr/>
        </p:nvSpPr>
        <p:spPr>
          <a:xfrm>
            <a:off x="5435600" y="2708275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春秋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0825" y="2540000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540000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250825" y="4292600"/>
          <a:ext cx="86423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3" imgW="8645525" imgH="598805" progId="Word.Document.8">
                  <p:embed/>
                </p:oleObj>
              </mc:Choice>
              <mc:Fallback>
                <p:oleObj name="" r:id="rId3" imgW="8645525" imgH="598805" progId="Word.Document.8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4292600"/>
                        <a:ext cx="8642350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250825" y="19462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" imgW="8645525" imgH="2967355" progId="Word.Document.8">
                  <p:embed/>
                </p:oleObj>
              </mc:Choice>
              <mc:Fallback>
                <p:oleObj name="" r:id="rId1" imgW="8645525" imgH="2967355" progId="Word.Document.8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462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250825" y="4852988"/>
          <a:ext cx="86423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3" imgW="8645525" imgH="598805" progId="Word.Document.8">
                  <p:embed/>
                </p:oleObj>
              </mc:Choice>
              <mc:Fallback>
                <p:oleObj name="" r:id="rId3" imgW="8645525" imgH="598805" progId="Word.Document.8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4852988"/>
                        <a:ext cx="8642350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250825" y="1057275"/>
          <a:ext cx="864235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8645525" imgH="4750435" progId="Word.Document.8">
                  <p:embed/>
                </p:oleObj>
              </mc:Choice>
              <mc:Fallback>
                <p:oleObj name="" r:id="rId1" imgW="8645525" imgH="4750435" progId="Word.Document.8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057275"/>
                        <a:ext cx="8642350" cy="474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250825" y="1484313"/>
          <a:ext cx="8642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" imgW="8645525" imgH="1783080" progId="Word.Document.8">
                  <p:embed/>
                </p:oleObj>
              </mc:Choice>
              <mc:Fallback>
                <p:oleObj name="" r:id="rId1" imgW="8645525" imgH="1783080" progId="Word.Document.8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484313"/>
                        <a:ext cx="8642350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250825" y="3284538"/>
          <a:ext cx="864235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3" imgW="8645525" imgH="2377440" progId="Word.Document.8">
                  <p:embed/>
                </p:oleObj>
              </mc:Choice>
              <mc:Fallback>
                <p:oleObj name="" r:id="rId3" imgW="8645525" imgH="2377440" progId="Word.Document.8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3284538"/>
                        <a:ext cx="8642350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/>
          <p:nvPr/>
        </p:nvSpPr>
        <p:spPr>
          <a:xfrm>
            <a:off x="1258888" y="1844675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春秋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44" name="Rectangle 4"/>
          <p:cNvSpPr/>
          <p:nvPr/>
        </p:nvSpPr>
        <p:spPr>
          <a:xfrm>
            <a:off x="3995738" y="3068638"/>
            <a:ext cx="5667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煤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45" name="Rectangle 5"/>
          <p:cNvSpPr/>
          <p:nvPr/>
        </p:nvSpPr>
        <p:spPr>
          <a:xfrm>
            <a:off x="1187450" y="364490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北宋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46" name="Rectangle 6"/>
          <p:cNvSpPr/>
          <p:nvPr/>
        </p:nvSpPr>
        <p:spPr>
          <a:xfrm>
            <a:off x="4356100" y="4221163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焦炭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47" name="Rectangle 7"/>
          <p:cNvSpPr/>
          <p:nvPr/>
        </p:nvSpPr>
        <p:spPr>
          <a:xfrm>
            <a:off x="6156325" y="4221163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明朝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  <p:bldP spid="10244" grpId="0"/>
      <p:bldP spid="10245" grpId="0"/>
      <p:bldP spid="10246" grpId="0"/>
      <p:bldP spid="102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50825" y="1354138"/>
          <a:ext cx="8642350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8645525" imgH="4156075" progId="Word.Document.8">
                  <p:embed/>
                </p:oleObj>
              </mc:Choice>
              <mc:Fallback>
                <p:oleObj name="" r:id="rId1" imgW="8645525" imgH="4156075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54138"/>
                        <a:ext cx="8642350" cy="415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Rectangle 3"/>
          <p:cNvSpPr/>
          <p:nvPr/>
        </p:nvSpPr>
        <p:spPr>
          <a:xfrm>
            <a:off x="1908175" y="2420938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上古时代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268" name="Rectangle 4"/>
          <p:cNvSpPr/>
          <p:nvPr/>
        </p:nvSpPr>
        <p:spPr>
          <a:xfrm>
            <a:off x="1403350" y="299720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西周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269" name="Rectangle 5"/>
          <p:cNvSpPr/>
          <p:nvPr/>
        </p:nvSpPr>
        <p:spPr>
          <a:xfrm>
            <a:off x="6156325" y="364490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丝国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270" name="Rectangle 6"/>
          <p:cNvSpPr/>
          <p:nvPr/>
        </p:nvSpPr>
        <p:spPr>
          <a:xfrm>
            <a:off x="2906713" y="4221163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缂丝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  <p:bldP spid="11269" grpId="0"/>
      <p:bldP spid="112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50825" y="1651000"/>
          <a:ext cx="864235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645525" imgH="3561715" progId="Word.Document.8">
                  <p:embed/>
                </p:oleObj>
              </mc:Choice>
              <mc:Fallback>
                <p:oleObj name="" r:id="rId1" imgW="8645525" imgH="3561715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651000"/>
                        <a:ext cx="8642350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Rectangle 3"/>
          <p:cNvSpPr/>
          <p:nvPr/>
        </p:nvSpPr>
        <p:spPr>
          <a:xfrm>
            <a:off x="1331913" y="2133600"/>
            <a:ext cx="1485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宋末元初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292" name="Rectangle 4"/>
          <p:cNvSpPr/>
          <p:nvPr/>
        </p:nvSpPr>
        <p:spPr>
          <a:xfrm>
            <a:off x="1952625" y="2708275"/>
            <a:ext cx="11795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黄道婆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293" name="Rectangle 5"/>
          <p:cNvSpPr/>
          <p:nvPr/>
        </p:nvSpPr>
        <p:spPr>
          <a:xfrm>
            <a:off x="7451725" y="3332163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松江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294" name="Rectangle 6"/>
          <p:cNvSpPr/>
          <p:nvPr/>
        </p:nvSpPr>
        <p:spPr>
          <a:xfrm>
            <a:off x="1258888" y="450850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明代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2" grpId="0"/>
      <p:bldP spid="12293" grpId="0"/>
      <p:bldP spid="122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50825" y="1946275"/>
          <a:ext cx="864235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8645525" imgH="2971800" progId="Word.Document.8">
                  <p:embed/>
                </p:oleObj>
              </mc:Choice>
              <mc:Fallback>
                <p:oleObj name="" r:id="rId1" imgW="8645525" imgH="2971800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946275"/>
                        <a:ext cx="8642350" cy="296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3"/>
          <p:cNvSpPr/>
          <p:nvPr/>
        </p:nvSpPr>
        <p:spPr>
          <a:xfrm>
            <a:off x="2239963" y="2997200"/>
            <a:ext cx="11795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新石器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6" name="Rectangle 4"/>
          <p:cNvSpPr/>
          <p:nvPr/>
        </p:nvSpPr>
        <p:spPr>
          <a:xfrm>
            <a:off x="8091488" y="3644900"/>
            <a:ext cx="873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黑陶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  <p:bldP spid="13316" grpId="0"/>
    </p:bldLst>
  </p:timing>
</p:sld>
</file>

<file path=ppt/theme/theme1.xml><?xml version="1.0" encoding="utf-8"?>
<a:theme xmlns:a="http://schemas.openxmlformats.org/drawingml/2006/main" name="2_美好家庭family">
  <a:themeElements>
    <a:clrScheme name="2_美好家庭family 4">
      <a:dk1>
        <a:srgbClr val="000000"/>
      </a:dk1>
      <a:lt1>
        <a:srgbClr val="FFFFFF"/>
      </a:lt1>
      <a:dk2>
        <a:srgbClr val="FF99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000000"/>
      </a:accent4>
      <a:accent5>
        <a:srgbClr val="AFD7B8"/>
      </a:accent5>
      <a:accent6>
        <a:srgbClr val="1292D3"/>
      </a:accent6>
      <a:hlink>
        <a:srgbClr val="7F70D8"/>
      </a:hlink>
      <a:folHlink>
        <a:srgbClr val="A1A18B"/>
      </a:folHlink>
    </a:clrScheme>
    <a:fontScheme name="2_美好家庭family">
      <a:majorFont>
        <a:latin typeface="方正小标宋简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2_美好家庭family 1">
        <a:dk1>
          <a:srgbClr val="0033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2A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美好家庭family 2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CC242"/>
        </a:accent1>
        <a:accent2>
          <a:srgbClr val="388FDE"/>
        </a:accent2>
        <a:accent3>
          <a:srgbClr val="FFFFFF"/>
        </a:accent3>
        <a:accent4>
          <a:srgbClr val="272817"/>
        </a:accent4>
        <a:accent5>
          <a:srgbClr val="EBDDB0"/>
        </a:accent5>
        <a:accent6>
          <a:srgbClr val="3281C9"/>
        </a:accent6>
        <a:hlink>
          <a:srgbClr val="57BB7D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美好家庭family 3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68B3D8"/>
        </a:accent1>
        <a:accent2>
          <a:srgbClr val="EC8D4C"/>
        </a:accent2>
        <a:accent3>
          <a:srgbClr val="FFFFFF"/>
        </a:accent3>
        <a:accent4>
          <a:srgbClr val="000000"/>
        </a:accent4>
        <a:accent5>
          <a:srgbClr val="B9D6E9"/>
        </a:accent5>
        <a:accent6>
          <a:srgbClr val="D67F44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美好家庭family 4">
        <a:dk1>
          <a:srgbClr val="0000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00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美好家庭family">
  <a:themeElements>
    <a:clrScheme name="1_美好家庭family 4">
      <a:dk1>
        <a:srgbClr val="000000"/>
      </a:dk1>
      <a:lt1>
        <a:srgbClr val="FFFFFF"/>
      </a:lt1>
      <a:dk2>
        <a:srgbClr val="FF99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000000"/>
      </a:accent4>
      <a:accent5>
        <a:srgbClr val="AFD7B8"/>
      </a:accent5>
      <a:accent6>
        <a:srgbClr val="1292D3"/>
      </a:accent6>
      <a:hlink>
        <a:srgbClr val="7F70D8"/>
      </a:hlink>
      <a:folHlink>
        <a:srgbClr val="A1A18B"/>
      </a:folHlink>
    </a:clrScheme>
    <a:fontScheme name="1_美好家庭family">
      <a:majorFont>
        <a:latin typeface="方正小标宋简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1_美好家庭family 1">
        <a:dk1>
          <a:srgbClr val="0033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2A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美好家庭family 2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CC242"/>
        </a:accent1>
        <a:accent2>
          <a:srgbClr val="388FDE"/>
        </a:accent2>
        <a:accent3>
          <a:srgbClr val="FFFFFF"/>
        </a:accent3>
        <a:accent4>
          <a:srgbClr val="272817"/>
        </a:accent4>
        <a:accent5>
          <a:srgbClr val="EBDDB0"/>
        </a:accent5>
        <a:accent6>
          <a:srgbClr val="3281C9"/>
        </a:accent6>
        <a:hlink>
          <a:srgbClr val="57BB7D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美好家庭family 3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68B3D8"/>
        </a:accent1>
        <a:accent2>
          <a:srgbClr val="EC8D4C"/>
        </a:accent2>
        <a:accent3>
          <a:srgbClr val="FFFFFF"/>
        </a:accent3>
        <a:accent4>
          <a:srgbClr val="000000"/>
        </a:accent4>
        <a:accent5>
          <a:srgbClr val="B9D6E9"/>
        </a:accent5>
        <a:accent6>
          <a:srgbClr val="D67F44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美好家庭family 4">
        <a:dk1>
          <a:srgbClr val="0000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00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美好家庭family">
  <a:themeElements>
    <a:clrScheme name="3_美好家庭family 4">
      <a:dk1>
        <a:srgbClr val="000000"/>
      </a:dk1>
      <a:lt1>
        <a:srgbClr val="FFFFFF"/>
      </a:lt1>
      <a:dk2>
        <a:srgbClr val="FF99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000000"/>
      </a:accent4>
      <a:accent5>
        <a:srgbClr val="AFD7B8"/>
      </a:accent5>
      <a:accent6>
        <a:srgbClr val="1292D3"/>
      </a:accent6>
      <a:hlink>
        <a:srgbClr val="7F70D8"/>
      </a:hlink>
      <a:folHlink>
        <a:srgbClr val="A1A18B"/>
      </a:folHlink>
    </a:clrScheme>
    <a:fontScheme name="3_美好家庭family">
      <a:majorFont>
        <a:latin typeface="方正小标宋简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3_美好家庭family 1">
        <a:dk1>
          <a:srgbClr val="0033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2A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美好家庭family 2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CC242"/>
        </a:accent1>
        <a:accent2>
          <a:srgbClr val="388FDE"/>
        </a:accent2>
        <a:accent3>
          <a:srgbClr val="FFFFFF"/>
        </a:accent3>
        <a:accent4>
          <a:srgbClr val="272817"/>
        </a:accent4>
        <a:accent5>
          <a:srgbClr val="EBDDB0"/>
        </a:accent5>
        <a:accent6>
          <a:srgbClr val="3281C9"/>
        </a:accent6>
        <a:hlink>
          <a:srgbClr val="57BB7D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美好家庭family 3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68B3D8"/>
        </a:accent1>
        <a:accent2>
          <a:srgbClr val="EC8D4C"/>
        </a:accent2>
        <a:accent3>
          <a:srgbClr val="FFFFFF"/>
        </a:accent3>
        <a:accent4>
          <a:srgbClr val="000000"/>
        </a:accent4>
        <a:accent5>
          <a:srgbClr val="B9D6E9"/>
        </a:accent5>
        <a:accent6>
          <a:srgbClr val="D67F44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美好家庭family 4">
        <a:dk1>
          <a:srgbClr val="0000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00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WPS 演示</Application>
  <PresentationFormat/>
  <Paragraphs>133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62</vt:i4>
      </vt:variant>
      <vt:variant>
        <vt:lpstr>幻灯片标题</vt:lpstr>
      </vt:variant>
      <vt:variant>
        <vt:i4>55</vt:i4>
      </vt:variant>
    </vt:vector>
  </HeadingPairs>
  <TitlesOfParts>
    <vt:vector size="134" baseType="lpstr">
      <vt:lpstr>Arial</vt:lpstr>
      <vt:lpstr>宋体</vt:lpstr>
      <vt:lpstr>Wingdings</vt:lpstr>
      <vt:lpstr>Times New Roman</vt:lpstr>
      <vt:lpstr>方正小标宋简体</vt:lpstr>
      <vt:lpstr>Arial Unicode MS</vt:lpstr>
      <vt:lpstr>微软雅黑</vt:lpstr>
      <vt:lpstr>黑体</vt:lpstr>
      <vt:lpstr>楷体_GB2312</vt:lpstr>
      <vt:lpstr>新宋体</vt:lpstr>
      <vt:lpstr>方正仿宋_GBK</vt:lpstr>
      <vt:lpstr>仿宋_GB2312</vt:lpstr>
      <vt:lpstr>仿宋</vt:lpstr>
      <vt:lpstr>2_美好家庭family</vt:lpstr>
      <vt:lpstr>1_美好家庭family</vt:lpstr>
      <vt:lpstr>3_美好家庭family</vt:lpstr>
      <vt:lpstr>1_Office 主题​​</vt:lpstr>
      <vt:lpstr>Photoshop.Image.8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test</cp:lastModifiedBy>
  <cp:revision>1300</cp:revision>
  <dcterms:created xsi:type="dcterms:W3CDTF">2018-10-07T03:58:31Z</dcterms:created>
  <dcterms:modified xsi:type="dcterms:W3CDTF">2020-02-24T10:42:56Z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